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handoutMasterIdLst>
    <p:handoutMasterId r:id="rId12"/>
  </p:handoutMasterIdLst>
  <p:sldIdLst>
    <p:sldId id="418" r:id="rId2"/>
    <p:sldId id="410" r:id="rId3"/>
    <p:sldId id="420" r:id="rId4"/>
    <p:sldId id="412" r:id="rId5"/>
    <p:sldId id="413" r:id="rId6"/>
    <p:sldId id="428" r:id="rId7"/>
    <p:sldId id="429" r:id="rId8"/>
    <p:sldId id="430" r:id="rId9"/>
    <p:sldId id="427" r:id="rId10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CCFFCC"/>
    <a:srgbClr val="FE20FC"/>
    <a:srgbClr val="C5F4FF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86218" autoAdjust="0"/>
  </p:normalViewPr>
  <p:slideViewPr>
    <p:cSldViewPr snapToGrid="0">
      <p:cViewPr varScale="1">
        <p:scale>
          <a:sx n="122" d="100"/>
          <a:sy n="122" d="100"/>
        </p:scale>
        <p:origin x="1072" y="20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6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1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docs/services/discovery/train-tooling.html#improving-result-relevance-with-the-tool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560955"/>
            <a:ext cx="6170688" cy="213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3: Extending Chatbots with Watson Discovery</a:t>
            </a: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7773D4A0-5D66-5647-8E04-1E58839FF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807" y="4893807"/>
            <a:ext cx="694186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2895CF3-5537-824A-B2E2-3D1FC33D4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08" y="4876324"/>
            <a:ext cx="104448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72E240-1E37-7B43-B1C0-15054D001314}"/>
              </a:ext>
            </a:extLst>
          </p:cNvPr>
          <p:cNvSpPr/>
          <p:nvPr/>
        </p:nvSpPr>
        <p:spPr>
          <a:xfrm>
            <a:off x="2807523" y="3931487"/>
            <a:ext cx="3420936" cy="8524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5AE8CB-3BAC-AA46-A9BC-5432DFC16E2B}"/>
              </a:ext>
            </a:extLst>
          </p:cNvPr>
          <p:cNvCxnSpPr/>
          <p:nvPr/>
        </p:nvCxnSpPr>
        <p:spPr bwMode="auto">
          <a:xfrm flipV="1">
            <a:off x="553512" y="4827663"/>
            <a:ext cx="5894432" cy="3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0F44DF-00CC-D046-9789-C97FB434EECC}"/>
              </a:ext>
            </a:extLst>
          </p:cNvPr>
          <p:cNvCxnSpPr/>
          <p:nvPr/>
        </p:nvCxnSpPr>
        <p:spPr bwMode="auto">
          <a:xfrm flipV="1">
            <a:off x="553511" y="1748163"/>
            <a:ext cx="0" cy="31035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262895-3D65-9A49-AB3E-A0348F6CC6D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31109" y="2887122"/>
            <a:ext cx="1171488" cy="4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0B7AD1-51BE-6E41-A78F-3DD076401084}"/>
              </a:ext>
            </a:extLst>
          </p:cNvPr>
          <p:cNvCxnSpPr/>
          <p:nvPr/>
        </p:nvCxnSpPr>
        <p:spPr bwMode="auto">
          <a:xfrm>
            <a:off x="2674304" y="1748164"/>
            <a:ext cx="0" cy="30860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CC4316DE-0D9C-524B-A12A-4EF4A1FF0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396" y="4523333"/>
            <a:ext cx="1916477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F484A-21AA-B241-A089-E10D2D926F76}"/>
              </a:ext>
            </a:extLst>
          </p:cNvPr>
          <p:cNvSpPr/>
          <p:nvPr/>
        </p:nvSpPr>
        <p:spPr>
          <a:xfrm>
            <a:off x="825437" y="1807918"/>
            <a:ext cx="1840568" cy="265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me pick a phone 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27843-7636-3F4B-B94D-6B50BBACA3DD}"/>
              </a:ext>
            </a:extLst>
          </p:cNvPr>
          <p:cNvSpPr/>
          <p:nvPr/>
        </p:nvSpPr>
        <p:spPr>
          <a:xfrm>
            <a:off x="3350997" y="2741784"/>
            <a:ext cx="2333987" cy="43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My LG D800 is grinding to a halt, what can I do?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70CABF-671E-2B4A-9608-89A37F79A12A}"/>
              </a:ext>
            </a:extLst>
          </p:cNvPr>
          <p:cNvSpPr/>
          <p:nvPr/>
        </p:nvSpPr>
        <p:spPr>
          <a:xfrm>
            <a:off x="635114" y="3181263"/>
            <a:ext cx="1920589" cy="1596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0BE0308-B33E-3740-9CD1-530D0E949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819" y="4523333"/>
            <a:ext cx="141961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F705E85-4B2A-9446-AAC7-79E93B0045CD}"/>
              </a:ext>
            </a:extLst>
          </p:cNvPr>
          <p:cNvSpPr/>
          <p:nvPr/>
        </p:nvSpPr>
        <p:spPr>
          <a:xfrm>
            <a:off x="718945" y="1819860"/>
            <a:ext cx="5385298" cy="2907739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5509" tIns="37755" rIns="75509" bIns="37755" anchor="ctr"/>
          <a:lstStyle/>
          <a:p>
            <a:pPr algn="ctr" defTabSz="336265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0A971C-4FC7-414E-95EB-423ACFB1D420}"/>
              </a:ext>
            </a:extLst>
          </p:cNvPr>
          <p:cNvGrpSpPr/>
          <p:nvPr/>
        </p:nvGrpSpPr>
        <p:grpSpPr>
          <a:xfrm>
            <a:off x="6734419" y="2904612"/>
            <a:ext cx="2234180" cy="1881045"/>
            <a:chOff x="9310591" y="926840"/>
            <a:chExt cx="2702125" cy="2275028"/>
          </a:xfrm>
          <a:solidFill>
            <a:srgbClr val="92D05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7F4A3E-8340-A941-A198-5ABA9EA2D087}"/>
                </a:ext>
              </a:extLst>
            </p:cNvPr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06C3C1-ECD3-EE4B-9A96-573FD516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06796" cy="97061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654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63CE07-C1D0-D446-BE93-6AFD2E1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  <a:grpFill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AAE748-92D6-0749-A1CD-3B8FFC3DD5EF}"/>
                </a:ext>
              </a:extLst>
            </p:cNvPr>
            <p:cNvSpPr/>
            <p:nvPr/>
          </p:nvSpPr>
          <p:spPr>
            <a:xfrm>
              <a:off x="9418442" y="1674492"/>
              <a:ext cx="2273879" cy="12566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D7E636-BCB6-5148-9430-1B0446812CB3}"/>
              </a:ext>
            </a:extLst>
          </p:cNvPr>
          <p:cNvGrpSpPr/>
          <p:nvPr/>
        </p:nvGrpSpPr>
        <p:grpSpPr>
          <a:xfrm>
            <a:off x="6730663" y="286506"/>
            <a:ext cx="2234180" cy="2164603"/>
            <a:chOff x="9308849" y="3528976"/>
            <a:chExt cx="2702125" cy="26179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5E15E7-39BF-364D-A9B8-099A5F70D11C}"/>
                </a:ext>
              </a:extLst>
            </p:cNvPr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 dirty="0">
                <a:solidFill>
                  <a:schemeClr val="tx2"/>
                </a:solidFill>
                <a:highlight>
                  <a:srgbClr val="CCFFCC"/>
                </a:highlight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2606B8-0790-784A-B62E-17399880D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59451" cy="665844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7BB9F3-76A5-CA4D-9094-6A115377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  <a:grpFill/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F0F7B9-F788-5A4B-8D96-D6E2C88F5226}"/>
                </a:ext>
              </a:extLst>
            </p:cNvPr>
            <p:cNvSpPr/>
            <p:nvPr/>
          </p:nvSpPr>
          <p:spPr>
            <a:xfrm>
              <a:off x="9425131" y="4496406"/>
              <a:ext cx="2172301" cy="14857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D82CB0D-E03E-4A49-AE58-D5159A2A2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410" y="1802339"/>
            <a:ext cx="240829" cy="2408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60689F-7C0E-F24A-B9B3-5F547013DF86}"/>
              </a:ext>
            </a:extLst>
          </p:cNvPr>
          <p:cNvSpPr txBox="1"/>
          <p:nvPr/>
        </p:nvSpPr>
        <p:spPr>
          <a:xfrm>
            <a:off x="2751154" y="561893"/>
            <a:ext cx="36472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Extend your chatbot to handle </a:t>
            </a:r>
            <a:r>
              <a:rPr lang="en-US" sz="1800" i="1" dirty="0">
                <a:latin typeface="IBM Plex Sans" panose="020B0503050203000203" pitchFamily="34" charset="77"/>
              </a:rPr>
              <a:t>long tail conversations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Watson Assistant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Watson Discovery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Node-RED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Telegram</a:t>
            </a:r>
            <a:endParaRPr lang="en-US" sz="16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-1046" y="175664"/>
            <a:ext cx="284620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99A1C-988D-2B44-89D1-AF4BD9A1E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8" y="154644"/>
            <a:ext cx="3308674" cy="3156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16568-8DA0-AC4C-9BBD-0C481EAFE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52" y="154644"/>
            <a:ext cx="3137232" cy="3156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65B14-9ED2-F341-B9C3-893BB568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3197"/>
            <a:ext cx="7830208" cy="1770304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5D052-D1FC-C34A-BDD2-CB3EAB87CF75}"/>
              </a:ext>
            </a:extLst>
          </p:cNvPr>
          <p:cNvSpPr/>
          <p:nvPr/>
        </p:nvSpPr>
        <p:spPr bwMode="auto">
          <a:xfrm>
            <a:off x="2690652" y="451945"/>
            <a:ext cx="3137232" cy="14609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73AFCB-8BE7-5941-9FF1-5C669C5E90F3}"/>
              </a:ext>
            </a:extLst>
          </p:cNvPr>
          <p:cNvSpPr/>
          <p:nvPr/>
        </p:nvSpPr>
        <p:spPr bwMode="auto">
          <a:xfrm>
            <a:off x="5857989" y="756084"/>
            <a:ext cx="3137232" cy="138052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0A72548-5A2B-A64E-9F9E-ED5A7BB15A26}"/>
              </a:ext>
            </a:extLst>
          </p:cNvPr>
          <p:cNvSpPr/>
          <p:nvPr/>
        </p:nvSpPr>
        <p:spPr bwMode="auto">
          <a:xfrm>
            <a:off x="5857989" y="2309677"/>
            <a:ext cx="3137232" cy="80103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15D87F-7D49-A246-A6DA-688581D875F2}"/>
              </a:ext>
            </a:extLst>
          </p:cNvPr>
          <p:cNvSpPr/>
          <p:nvPr/>
        </p:nvSpPr>
        <p:spPr bwMode="auto">
          <a:xfrm>
            <a:off x="1879824" y="3401112"/>
            <a:ext cx="3533004" cy="950172"/>
          </a:xfrm>
          <a:prstGeom prst="roundRect">
            <a:avLst/>
          </a:prstGeom>
          <a:solidFill>
            <a:schemeClr val="bg2">
              <a:alpha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ADB4F9-758C-6A45-B7DF-0E4F3F0D8CED}"/>
              </a:ext>
            </a:extLst>
          </p:cNvPr>
          <p:cNvSpPr/>
          <p:nvPr/>
        </p:nvSpPr>
        <p:spPr bwMode="auto">
          <a:xfrm>
            <a:off x="4091487" y="4190034"/>
            <a:ext cx="3738720" cy="874489"/>
          </a:xfrm>
          <a:prstGeom prst="roundRect">
            <a:avLst/>
          </a:prstGeom>
          <a:solidFill>
            <a:schemeClr val="bg2">
              <a:alpha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784404" y="985181"/>
            <a:ext cx="55503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</a:t>
            </a:r>
            <a:r>
              <a:rPr lang="en-US" sz="1800" b="1" dirty="0">
                <a:latin typeface="IBM Plex Sans" panose="020B0503050203000203" pitchFamily="34" charset="77"/>
              </a:rPr>
              <a:t>Telegram</a:t>
            </a:r>
            <a:r>
              <a:rPr lang="en-US" sz="1800" dirty="0">
                <a:latin typeface="IBM Plex Sans" panose="020B0503050203000203" pitchFamily="34" charset="77"/>
              </a:rPr>
              <a:t>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</a:t>
            </a:r>
            <a:r>
              <a:rPr lang="en-US" sz="1800" b="1" dirty="0">
                <a:latin typeface="IBM Plex Sans" panose="020B0503050203000203" pitchFamily="34" charset="77"/>
              </a:rPr>
              <a:t>Discovery</a:t>
            </a:r>
            <a:r>
              <a:rPr lang="en-US" sz="1800" dirty="0">
                <a:latin typeface="IBM Plex Sans" panose="020B0503050203000203" pitchFamily="34" charset="77"/>
              </a:rPr>
              <a:t> Service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Discovery document collection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build Discovery Q&amp;A knowledge base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</a:t>
            </a:r>
            <a:r>
              <a:rPr lang="en-US" sz="1800" b="1" dirty="0">
                <a:latin typeface="IBM Plex Sans" panose="020B0503050203000203" pitchFamily="34" charset="77"/>
              </a:rPr>
              <a:t> Node-RED </a:t>
            </a:r>
            <a:r>
              <a:rPr lang="en-US" sz="1800" dirty="0">
                <a:latin typeface="IBM Plex Sans" panose="020B0503050203000203" pitchFamily="34" charset="77"/>
              </a:rPr>
              <a:t>orchestration application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query Discovery through 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connect Discovery and </a:t>
            </a:r>
            <a:r>
              <a:rPr lang="en-US" sz="1800" b="1" dirty="0">
                <a:latin typeface="IBM Plex Sans" panose="020B0503050203000203" pitchFamily="34" charset="77"/>
              </a:rPr>
              <a:t>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EA2E2-A16F-A54F-8545-D7B5A859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90" y="927293"/>
            <a:ext cx="542007" cy="542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C788E-74E4-864A-8198-88367820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93" y="2506817"/>
            <a:ext cx="544799" cy="54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A78D-43AF-7E4C-B938-EBCBD32AF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8" y="4087771"/>
            <a:ext cx="573315" cy="5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the Discovery service?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605416" y="821752"/>
            <a:ext cx="802357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 cognitive search and content analytics engine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helps rapidly build cognitive, cloud-based applications that unlock insights hidden in unstructured data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IBM Plex Sans" panose="020B0503050203000203" pitchFamily="34" charset="77"/>
              </a:rPr>
              <a:t>includes proprietary data, and public and third-party data</a:t>
            </a:r>
            <a:endParaRPr lang="en-US" sz="1800" i="1" dirty="0">
              <a:latin typeface="IBM Plex Sans" panose="020B0503050203000203" pitchFamily="34" charset="7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800" b="1" dirty="0">
              <a:solidFill>
                <a:srgbClr val="FF0000"/>
              </a:solidFill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Basic terms</a:t>
            </a:r>
            <a:endParaRPr lang="en-US" sz="16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                  	Document        	            	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464E4-A7A0-0240-BD22-5924025F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9" y="2115600"/>
            <a:ext cx="8477859" cy="20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Collections and Documents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605416" y="821752"/>
            <a:ext cx="802357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</a:t>
            </a:r>
            <a:r>
              <a:rPr lang="en-US" dirty="0">
                <a:latin typeface="IBM Plex Sans" panose="020B0503050203000203" pitchFamily="34" charset="77"/>
              </a:rPr>
              <a:t> = set of documents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Documents</a:t>
            </a:r>
            <a:r>
              <a:rPr lang="en-US" dirty="0">
                <a:latin typeface="IBM Plex Sans" panose="020B0503050203000203" pitchFamily="34" charset="77"/>
              </a:rPr>
              <a:t> = JSON, DOC, HTML, PDF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contain data of potential use to an application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e.g. JSON Q&amp;A pairs for use by chatbot, FAQ held in PDF format, …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Documents in your collection can be converted using a configuration file you specify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latin typeface="IBM Plex Sans" panose="020B0503050203000203" pitchFamily="34" charset="77"/>
              </a:rPr>
              <a:t>can </a:t>
            </a:r>
            <a:r>
              <a:rPr lang="en-US" sz="1800" b="1" dirty="0">
                <a:latin typeface="IBM Plex Sans" panose="020B0503050203000203" pitchFamily="34" charset="77"/>
              </a:rPr>
              <a:t>enrich</a:t>
            </a:r>
            <a:r>
              <a:rPr lang="en-US" sz="1800" dirty="0">
                <a:latin typeface="IBM Plex Sans" panose="020B0503050203000203" pitchFamily="34" charset="77"/>
              </a:rPr>
              <a:t> (add cognitive metadata to) ingested documents with semantic information collected by nine Watson functions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IBM Plex Sans" panose="020B0503050203000203" pitchFamily="34" charset="77"/>
              </a:rPr>
              <a:t>Entity Extraction, Sentiment Analysis, Category Classification, Concept Tagging, Keyword Extraction, Relation Extraction, Emotion Analysis, Element Classification and Semantic Role Extraction</a:t>
            </a:r>
            <a:endParaRPr lang="en-US" sz="12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36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Queries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547766" y="748179"/>
            <a:ext cx="827495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offers powerful content </a:t>
            </a: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search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 capabilities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once content is uploaded and enriched by the Discovery service, you can build queries, and 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integrate Discovery into your own applications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create custom applications using the Watson Explorer Application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E7A5-D642-6443-B276-D5A68514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01" y="2440117"/>
            <a:ext cx="6716110" cy="27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Relevancy Training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29756" y="748179"/>
            <a:ext cx="8459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has a powerful natural language capabilities, but the relevance of query results can be even further improved with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  <a:hlinkClick r:id="rId3"/>
              </a:rPr>
              <a:t>training</a:t>
            </a: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this</a:t>
            </a:r>
            <a:r>
              <a:rPr lang="en-US" sz="16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relevancy training </a:t>
            </a: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is optional – if the results of your queries meet your needs, no further training is necessary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you can train your collections using either the Discovery tooling or APIs 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 order to train Watson you provide example queries, and rate the results for each query as relevant/not relevant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5FE3-8CAB-DA4C-A2BA-56C2028FB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615"/>
            <a:ext cx="4529959" cy="224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5B083-AEFB-6946-84B0-DEA97406E3C6}"/>
              </a:ext>
            </a:extLst>
          </p:cNvPr>
          <p:cNvSpPr txBox="1"/>
          <p:nvPr/>
        </p:nvSpPr>
        <p:spPr>
          <a:xfrm>
            <a:off x="4741554" y="3062030"/>
            <a:ext cx="4081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doesn't just memorise – it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learns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from these queries and applies patterns it has detected to all new queries, using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machine-learning 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techniques that find signals in your content and questions</a:t>
            </a:r>
            <a:endParaRPr lang="en-US" sz="16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675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560955"/>
            <a:ext cx="6170688" cy="213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3: </a:t>
            </a:r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Extending Chatbots with Watson Discovery</a:t>
            </a: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98010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27320</TotalTime>
  <Words>434</Words>
  <Application>Microsoft Macintosh PowerPoint</Application>
  <PresentationFormat>On-screen Show (16:9)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ＭＳ Ｐゴシック</vt:lpstr>
      <vt:lpstr>ヒラギノ角ゴ Pro W3</vt:lpstr>
      <vt:lpstr>Arial</vt:lpstr>
      <vt:lpstr>Helvetica Neue</vt:lpstr>
      <vt:lpstr>Helvetica Neue Light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633</cp:revision>
  <cp:lastPrinted>2017-05-16T10:58:10Z</cp:lastPrinted>
  <dcterms:created xsi:type="dcterms:W3CDTF">2014-12-08T21:55:31Z</dcterms:created>
  <dcterms:modified xsi:type="dcterms:W3CDTF">2018-07-02T11:30:35Z</dcterms:modified>
</cp:coreProperties>
</file>